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55" r:id="rId2"/>
    <p:sldMasterId id="2147485285" r:id="rId3"/>
  </p:sldMasterIdLst>
  <p:notesMasterIdLst>
    <p:notesMasterId r:id="rId9"/>
  </p:notesMasterIdLst>
  <p:sldIdLst>
    <p:sldId id="411" r:id="rId4"/>
    <p:sldId id="412" r:id="rId5"/>
    <p:sldId id="698" r:id="rId6"/>
    <p:sldId id="713" r:id="rId7"/>
    <p:sldId id="445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22"/>
    <a:srgbClr val="EAEAEA"/>
    <a:srgbClr val="FC9CC7"/>
    <a:srgbClr val="FFFF99"/>
    <a:srgbClr val="FF0000"/>
    <a:srgbClr val="F76409"/>
    <a:srgbClr val="FA065D"/>
    <a:srgbClr val="FFFFBD"/>
    <a:srgbClr val="BFFDCE"/>
    <a:srgbClr val="FEBE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226" autoAdjust="0"/>
    <p:restoredTop sz="99824" autoAdjust="0"/>
  </p:normalViewPr>
  <p:slideViewPr>
    <p:cSldViewPr>
      <p:cViewPr varScale="1">
        <p:scale>
          <a:sx n="73" d="100"/>
          <a:sy n="73" d="100"/>
        </p:scale>
        <p:origin x="-19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2A951E-1D25-417E-9374-A27E4C7EBB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device is placed within the mouth, behind the lower dental arch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2A951E-1D25-417E-9374-A27E4C7EBB0C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the lateral bite plane should cover inferior premolars and molars</a:t>
            </a:r>
          </a:p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2A951E-1D25-417E-9374-A27E4C7EBB0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is very easy to place and is very comfortable to wear</a:t>
            </a:r>
          </a:p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2A951E-1D25-417E-9374-A27E4C7EBB0C}" type="slidenum">
              <a:rPr lang="es-E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is very easy to place and is very comfortable to wear</a:t>
            </a:r>
          </a:p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2A951E-1D25-417E-9374-A27E4C7EBB0C}" type="slidenum">
              <a:rPr lang="es-E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Let see this study with 22 patients between 7 to 9 years old were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selected, with an anterior open bite minimum of 2 mm and maximum of 4 mm and after 6 month of treatment the mean results where 1,25mm of reduction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52A951E-1D25-417E-9374-A27E4C7EBB0C}" type="slidenum">
              <a:rPr lang="es-E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76041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17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1924050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9725" y="609600"/>
            <a:ext cx="2130425" cy="51927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95275" y="609600"/>
            <a:ext cx="6242050" cy="51927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9BC5824-1A5F-4CF8-8819-D5CD99A4CB6E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E24FA1A-E665-415B-B9E8-EAB6551CB23D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82EF9D2-957E-4959-B61C-267170AA1DC9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759BCA6-1349-4304-BE28-FF77E563242B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CE5876-DB6B-4A04-83CC-C9F1976EA0A7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16FCFC-B02F-4AEA-B11A-A01F1E514A72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11303E9-7BE4-431D-A8F9-7EF98E5F9FF4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8180F18-E527-46D8-8124-E045D51FF6EA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A0D9B2F-C6C1-41EE-A871-C9730B814D14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3A0DA3D-3B55-4CCF-85FB-28181989A992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B5E66D4-5C0D-4A54-95AB-DF53639793D0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2859399-135D-4750-8809-10F9BE3CFBFA}" type="slidenum">
              <a:rPr lang="ca-E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76041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17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1924050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9725" y="609600"/>
            <a:ext cx="2130425" cy="51927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95275" y="609600"/>
            <a:ext cx="6242050" cy="51927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609600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ca-ES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B9F2FDD-FA87-439F-B3EE-B6CB13054BC8}" type="slidenum">
              <a:rPr lang="ca-ES" kern="1200">
                <a:solidFill>
                  <a:srgbClr val="000000"/>
                </a:solidFill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 kern="120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609600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87" r:id="rId2"/>
    <p:sldLayoutId id="2147485288" r:id="rId3"/>
    <p:sldLayoutId id="2147485289" r:id="rId4"/>
    <p:sldLayoutId id="2147485290" r:id="rId5"/>
    <p:sldLayoutId id="2147485291" r:id="rId6"/>
    <p:sldLayoutId id="2147485292" r:id="rId7"/>
    <p:sldLayoutId id="2147485293" r:id="rId8"/>
    <p:sldLayoutId id="2147485294" r:id="rId9"/>
    <p:sldLayoutId id="2147485295" r:id="rId10"/>
    <p:sldLayoutId id="21474852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4.w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w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400800" y="0"/>
            <a:ext cx="2743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b="-19735"/>
          <a:stretch>
            <a:fillRect/>
          </a:stretch>
        </p:blipFill>
        <p:spPr bwMode="auto">
          <a:xfrm>
            <a:off x="6715125" y="5214938"/>
            <a:ext cx="22860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400800" y="0"/>
            <a:ext cx="2743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b="-19735"/>
          <a:stretch>
            <a:fillRect/>
          </a:stretch>
        </p:blipFill>
        <p:spPr bwMode="auto">
          <a:xfrm>
            <a:off x="6715125" y="5214938"/>
            <a:ext cx="22860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 cstate="print"/>
          <a:srcRect b="9454"/>
          <a:stretch>
            <a:fillRect/>
          </a:stretch>
        </p:blipFill>
        <p:spPr bwMode="auto">
          <a:xfrm>
            <a:off x="1169988" y="6073775"/>
            <a:ext cx="69294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4" cstate="print"/>
          <a:srcRect l="1431" t="1817" r="29744" b="1202"/>
          <a:stretch>
            <a:fillRect/>
          </a:stretch>
        </p:blipFill>
        <p:spPr bwMode="auto">
          <a:xfrm>
            <a:off x="0" y="0"/>
            <a:ext cx="92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b="16851"/>
          <a:stretch>
            <a:fillRect/>
          </a:stretch>
        </p:blipFill>
        <p:spPr bwMode="auto">
          <a:xfrm>
            <a:off x="8037513" y="6188075"/>
            <a:ext cx="11604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2052362" y="0"/>
            <a:ext cx="5686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February</a:t>
            </a:r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  -  2009</a:t>
            </a:r>
            <a:endParaRPr lang="es-E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cs typeface="Arial"/>
            </a:endParaRPr>
          </a:p>
        </p:txBody>
      </p:sp>
      <p:pic>
        <p:nvPicPr>
          <p:cNvPr id="4098" name="Picture 2" descr="C:\Documents and Settings\MIGUEL\Mis documentos\Fotos y Videos Funciones\Mordida Abierta\pacientes 182.jpg"/>
          <p:cNvPicPr>
            <a:picLocks noChangeAspect="1" noChangeArrowheads="1"/>
          </p:cNvPicPr>
          <p:nvPr/>
        </p:nvPicPr>
        <p:blipFill>
          <a:blip r:embed="rId6" cstate="print"/>
          <a:srcRect l="9339" t="19566" r="10613" b="23734"/>
          <a:stretch>
            <a:fillRect/>
          </a:stretch>
        </p:blipFill>
        <p:spPr bwMode="auto">
          <a:xfrm>
            <a:off x="2500298" y="1000108"/>
            <a:ext cx="4572032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Documents and Settings\MIGUEL\Mis documentos\Fotos y Videos Funciones\Mordida Abierta\pacientes 183.jpg"/>
          <p:cNvPicPr>
            <a:picLocks noChangeAspect="1" noChangeArrowheads="1"/>
          </p:cNvPicPr>
          <p:nvPr/>
        </p:nvPicPr>
        <p:blipFill>
          <a:blip r:embed="rId7" cstate="print"/>
          <a:srcRect l="18770" t="19777" r="16587" b="21458"/>
          <a:stretch>
            <a:fillRect/>
          </a:stretch>
        </p:blipFill>
        <p:spPr bwMode="auto">
          <a:xfrm>
            <a:off x="1500166" y="3571876"/>
            <a:ext cx="3352823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Documents and Settings\MIGUEL\Mis documentos\Fotos y Videos Funciones\Mordida Abierta\pacientes 184.jpg"/>
          <p:cNvPicPr>
            <a:picLocks noChangeAspect="1" noChangeArrowheads="1"/>
          </p:cNvPicPr>
          <p:nvPr/>
        </p:nvPicPr>
        <p:blipFill>
          <a:blip r:embed="rId8" cstate="print"/>
          <a:srcRect l="16227" t="17584" r="17243" b="22022"/>
          <a:stretch>
            <a:fillRect/>
          </a:stretch>
        </p:blipFill>
        <p:spPr bwMode="auto">
          <a:xfrm>
            <a:off x="5072066" y="3571876"/>
            <a:ext cx="3357586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 cstate="print"/>
          <a:srcRect b="9454"/>
          <a:stretch>
            <a:fillRect/>
          </a:stretch>
        </p:blipFill>
        <p:spPr bwMode="auto">
          <a:xfrm>
            <a:off x="1169988" y="6073775"/>
            <a:ext cx="69294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4" cstate="print"/>
          <a:srcRect l="1431" t="1817" r="29744" b="1202"/>
          <a:stretch>
            <a:fillRect/>
          </a:stretch>
        </p:blipFill>
        <p:spPr bwMode="auto">
          <a:xfrm>
            <a:off x="0" y="0"/>
            <a:ext cx="92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b="16851"/>
          <a:stretch>
            <a:fillRect/>
          </a:stretch>
        </p:blipFill>
        <p:spPr bwMode="auto">
          <a:xfrm>
            <a:off x="8037513" y="6188075"/>
            <a:ext cx="11604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14 Rectángulo"/>
          <p:cNvSpPr/>
          <p:nvPr/>
        </p:nvSpPr>
        <p:spPr>
          <a:xfrm>
            <a:off x="2225358" y="0"/>
            <a:ext cx="53401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January</a:t>
            </a:r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  -  2011</a:t>
            </a:r>
            <a:endParaRPr lang="es-E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cs typeface="Arial"/>
            </a:endParaRPr>
          </a:p>
        </p:txBody>
      </p:sp>
      <p:pic>
        <p:nvPicPr>
          <p:cNvPr id="6" name="5 Imagen" descr="DSC_IZQ.JPG"/>
          <p:cNvPicPr>
            <a:picLocks noChangeAspect="1"/>
          </p:cNvPicPr>
          <p:nvPr/>
        </p:nvPicPr>
        <p:blipFill>
          <a:blip r:embed="rId6" cstate="print"/>
          <a:srcRect l="21975" t="27497" r="42125" b="35787"/>
          <a:stretch>
            <a:fillRect/>
          </a:stretch>
        </p:blipFill>
        <p:spPr>
          <a:xfrm>
            <a:off x="4932040" y="3501008"/>
            <a:ext cx="3600400" cy="2448272"/>
          </a:xfrm>
          <a:prstGeom prst="rect">
            <a:avLst/>
          </a:prstGeom>
        </p:spPr>
      </p:pic>
      <p:pic>
        <p:nvPicPr>
          <p:cNvPr id="7" name="6 Imagen" descr="DSC_CEN.JPG"/>
          <p:cNvPicPr>
            <a:picLocks noChangeAspect="1"/>
          </p:cNvPicPr>
          <p:nvPr/>
        </p:nvPicPr>
        <p:blipFill>
          <a:blip r:embed="rId7" cstate="print"/>
          <a:srcRect l="26230" t="35787" r="32762" b="34603"/>
          <a:stretch>
            <a:fillRect/>
          </a:stretch>
        </p:blipFill>
        <p:spPr>
          <a:xfrm>
            <a:off x="2195736" y="908720"/>
            <a:ext cx="5328592" cy="2558179"/>
          </a:xfrm>
          <a:prstGeom prst="rect">
            <a:avLst/>
          </a:prstGeom>
        </p:spPr>
      </p:pic>
      <p:pic>
        <p:nvPicPr>
          <p:cNvPr id="9" name="8 Imagen" descr="DSC_DER.JPG"/>
          <p:cNvPicPr>
            <a:picLocks noChangeAspect="1"/>
          </p:cNvPicPr>
          <p:nvPr/>
        </p:nvPicPr>
        <p:blipFill>
          <a:blip r:embed="rId8" cstate="print"/>
          <a:srcRect l="42913" t="28681" r="23039" b="35787"/>
          <a:stretch>
            <a:fillRect/>
          </a:stretch>
        </p:blipFill>
        <p:spPr>
          <a:xfrm>
            <a:off x="1403648" y="3501008"/>
            <a:ext cx="352839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 cstate="print"/>
          <a:srcRect b="9454"/>
          <a:stretch>
            <a:fillRect/>
          </a:stretch>
        </p:blipFill>
        <p:spPr bwMode="auto">
          <a:xfrm>
            <a:off x="1169988" y="6073775"/>
            <a:ext cx="69294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6"/>
          <p:cNvPicPr>
            <a:picLocks noChangeAspect="1" noChangeArrowheads="1"/>
          </p:cNvPicPr>
          <p:nvPr/>
        </p:nvPicPr>
        <p:blipFill>
          <a:blip r:embed="rId4" cstate="print"/>
          <a:srcRect l="1431" t="1817" r="29744" b="1202"/>
          <a:stretch>
            <a:fillRect/>
          </a:stretch>
        </p:blipFill>
        <p:spPr bwMode="auto">
          <a:xfrm>
            <a:off x="0" y="0"/>
            <a:ext cx="92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b="16851"/>
          <a:stretch>
            <a:fillRect/>
          </a:stretch>
        </p:blipFill>
        <p:spPr bwMode="auto">
          <a:xfrm>
            <a:off x="8037513" y="6188075"/>
            <a:ext cx="11604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1214414" y="285728"/>
            <a:ext cx="7358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Open bite </a:t>
            </a:r>
            <a:r>
              <a:rPr lang="es-E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reduction</a:t>
            </a:r>
            <a:r>
              <a:rPr lang="es-E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 </a:t>
            </a:r>
            <a:r>
              <a:rPr lang="es-E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with</a:t>
            </a:r>
            <a:r>
              <a:rPr lang="es-E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 OB </a:t>
            </a:r>
            <a:r>
              <a:rPr lang="es-E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device</a:t>
            </a:r>
            <a:r>
              <a:rPr lang="es-E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/>
              </a:rPr>
              <a:t> use </a:t>
            </a:r>
            <a:endParaRPr lang="es-ES" sz="36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1027137" y="2090866"/>
          <a:ext cx="7970530" cy="1662108"/>
        </p:xfrm>
        <a:graphic>
          <a:graphicData uri="http://schemas.openxmlformats.org/drawingml/2006/table">
            <a:tbl>
              <a:tblPr/>
              <a:tblGrid>
                <a:gridCol w="2258979"/>
                <a:gridCol w="1000132"/>
                <a:gridCol w="1357322"/>
                <a:gridCol w="1357322"/>
                <a:gridCol w="928694"/>
                <a:gridCol w="1068081"/>
              </a:tblGrid>
              <a:tr h="416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Minimum</a:t>
                      </a:r>
                      <a:endParaRPr kumimoji="0" lang="es-E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Maximun</a:t>
                      </a:r>
                      <a:endParaRPr kumimoji="0" lang="es-E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</a:t>
                      </a:r>
                      <a:endParaRPr kumimoji="0" lang="es-E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Dev</a:t>
                      </a:r>
                      <a:r>
                        <a:rPr kumimoji="0" 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es-E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Age</a:t>
                      </a:r>
                      <a:endParaRPr kumimoji="0" lang="es-E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0,816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6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</a:t>
                      </a:r>
                      <a:r>
                        <a:rPr kumimoji="0" 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bite</a:t>
                      </a:r>
                      <a:endParaRPr kumimoji="0" lang="es-E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3,432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0,470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After</a:t>
                      </a:r>
                      <a:r>
                        <a:rPr kumimoji="0" 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6 </a:t>
                      </a:r>
                      <a:r>
                        <a:rPr kumimoji="0" lang="es-E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months</a:t>
                      </a:r>
                      <a:r>
                        <a:rPr kumimoji="0" 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s-E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2,182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0,628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428860" y="4460482"/>
          <a:ext cx="5072098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4710"/>
                <a:gridCol w="1857388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a:t>Results</a:t>
                      </a:r>
                      <a:endParaRPr lang="en-US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Mean</a:t>
                      </a:r>
                      <a:endParaRPr lang="en-US" i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5">
                <a:tc>
                  <a:txBody>
                    <a:bodyPr/>
                    <a:lstStyle/>
                    <a:p>
                      <a:pPr algn="just"/>
                      <a:r>
                        <a:rPr lang="en-US" b="1" i="1" dirty="0" smtClean="0"/>
                        <a:t>Open</a:t>
                      </a:r>
                      <a:r>
                        <a:rPr lang="en-US" b="1" i="1" baseline="0" dirty="0" smtClean="0"/>
                        <a:t> bite reduction</a:t>
                      </a:r>
                      <a:endParaRPr lang="en-US" b="1" i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1,25 mm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26950</TotalTime>
  <Words>144</Words>
  <Application>Microsoft Office PowerPoint</Application>
  <PresentationFormat>Presentación en pantalla (4:3)</PresentationFormat>
  <Paragraphs>41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Standarddesign</vt:lpstr>
      <vt:lpstr>2_Diseño predeterminado</vt:lpstr>
      <vt:lpstr>1_Standarddesign</vt:lpstr>
      <vt:lpstr>Diapositiva 1</vt:lpstr>
      <vt:lpstr>Diapositiva 2</vt:lpstr>
      <vt:lpstr>Diapositiva 3</vt:lpstr>
      <vt:lpstr>Diapositiva 4</vt:lpstr>
      <vt:lpstr>Diapositiva 5</vt:lpstr>
    </vt:vector>
  </TitlesOfParts>
  <Company>Distribuidora Venemed C.A.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Merino</dc:creator>
  <cp:lastModifiedBy>DrDuran</cp:lastModifiedBy>
  <cp:revision>220</cp:revision>
  <dcterms:created xsi:type="dcterms:W3CDTF">2009-04-02T20:41:25Z</dcterms:created>
  <dcterms:modified xsi:type="dcterms:W3CDTF">2018-12-17T21:43:47Z</dcterms:modified>
</cp:coreProperties>
</file>